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4" r:id="rId5"/>
    <p:sldId id="262" r:id="rId6"/>
    <p:sldId id="265" r:id="rId7"/>
    <p:sldId id="260" r:id="rId8"/>
    <p:sldId id="266" r:id="rId9"/>
    <p:sldId id="261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0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161611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155797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436405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391403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525472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055045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80513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158004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963754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938740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dirty="0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771051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62DC3-D540-4717-B3BB-0BC76781066E}" type="datetimeFigureOut">
              <a:rPr lang="sk-SK" smtClean="0"/>
              <a:t>10. 6. 2022</a:t>
            </a:fld>
            <a:endParaRPr lang="sk-S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CFBF3-FF77-4909-9A17-A85357A30941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58766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ppeliarobotics.com/helpFiles/" TargetMode="External"/><Relationship Id="rId2" Type="http://schemas.openxmlformats.org/officeDocument/2006/relationships/hyperlink" Target="https://www.doc.ic.ac.uk/~ajd/Robotics/RoboticsResources/questions1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Y1w57nd8XoI?feature=oembe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>
            <a:extLst>
              <a:ext uri="{FF2B5EF4-FFF2-40B4-BE49-F238E27FC236}">
                <a16:creationId xmlns:a16="http://schemas.microsoft.com/office/drawing/2014/main" id="{7D3563AD-94CF-7D4B-8C4C-AD459414E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29" y="6272868"/>
            <a:ext cx="2678884" cy="369332"/>
          </a:xfrm>
        </p:spPr>
        <p:txBody>
          <a:bodyPr>
            <a:normAutofit fontScale="92500" lnSpcReduction="10000"/>
          </a:bodyPr>
          <a:lstStyle/>
          <a:p>
            <a:r>
              <a:rPr lang="sk-SK" dirty="0"/>
              <a:t>Autori: Slovak </a:t>
            </a:r>
            <a:r>
              <a:rPr lang="sk-SK" dirty="0" err="1"/>
              <a:t>Power</a:t>
            </a:r>
            <a:endParaRPr lang="sk-SK" dirty="0"/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D721E503-151A-A1E5-764A-7441769596A0}"/>
              </a:ext>
            </a:extLst>
          </p:cNvPr>
          <p:cNvSpPr txBox="1"/>
          <p:nvPr/>
        </p:nvSpPr>
        <p:spPr>
          <a:xfrm>
            <a:off x="10368793" y="6272868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Brno, 7.6.2022</a:t>
            </a:r>
          </a:p>
        </p:txBody>
      </p:sp>
      <p:pic>
        <p:nvPicPr>
          <p:cNvPr id="11" name="Obrázok 10">
            <a:extLst>
              <a:ext uri="{FF2B5EF4-FFF2-40B4-BE49-F238E27FC236}">
                <a16:creationId xmlns:a16="http://schemas.microsoft.com/office/drawing/2014/main" id="{B17AB063-92D7-EC23-AB68-6FCA86DE0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62" t="26335" r="7579" b="72200"/>
          <a:stretch/>
        </p:blipFill>
        <p:spPr>
          <a:xfrm rot="5400000">
            <a:off x="645006" y="651600"/>
            <a:ext cx="780085" cy="60361"/>
          </a:xfrm>
          <a:prstGeom prst="rect">
            <a:avLst/>
          </a:prstGeom>
        </p:spPr>
      </p:pic>
      <p:pic>
        <p:nvPicPr>
          <p:cNvPr id="12" name="Obrázok 11" descr="Obrázok, na ktorom je text&#10;&#10;Automaticky generovaný popis">
            <a:extLst>
              <a:ext uri="{FF2B5EF4-FFF2-40B4-BE49-F238E27FC236}">
                <a16:creationId xmlns:a16="http://schemas.microsoft.com/office/drawing/2014/main" id="{5EF49E84-F9EB-F47D-C759-AA08DEFC4E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6" t="23489" r="8379" b="25879"/>
          <a:stretch/>
        </p:blipFill>
        <p:spPr>
          <a:xfrm>
            <a:off x="8885700" y="75721"/>
            <a:ext cx="3040571" cy="915791"/>
          </a:xfrm>
          <a:prstGeom prst="rect">
            <a:avLst/>
          </a:prstGeom>
          <a:effectLst/>
        </p:spPr>
      </p:pic>
      <p:sp>
        <p:nvSpPr>
          <p:cNvPr id="13" name="Rectangle 10">
            <a:extLst>
              <a:ext uri="{FF2B5EF4-FFF2-40B4-BE49-F238E27FC236}">
                <a16:creationId xmlns:a16="http://schemas.microsoft.com/office/drawing/2014/main" id="{EE5EDF98-699B-A6D1-635E-961C939CC191}"/>
              </a:ext>
            </a:extLst>
          </p:cNvPr>
          <p:cNvSpPr/>
          <p:nvPr/>
        </p:nvSpPr>
        <p:spPr>
          <a:xfrm>
            <a:off x="1155700" y="292978"/>
            <a:ext cx="49403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Vafle Light VUT" pitchFamily="50" charset="0"/>
              </a:rPr>
              <a:t>ÚSTAV AUTOMATIZACE </a:t>
            </a:r>
            <a:endParaRPr lang="sk-SK" sz="2400" dirty="0">
              <a:latin typeface="Vafle Light VUT" pitchFamily="50" charset="0"/>
            </a:endParaRPr>
          </a:p>
          <a:p>
            <a:r>
              <a:rPr lang="en-GB" sz="2400" dirty="0">
                <a:latin typeface="Vafle Light VUT" pitchFamily="50" charset="0"/>
              </a:rPr>
              <a:t>A INFORMATIKY</a:t>
            </a:r>
            <a:endParaRPr lang="en-US" sz="2400" dirty="0">
              <a:latin typeface="Vafle Light VUT" pitchFamily="50" charset="0"/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A9353E4B-CA41-213A-8C41-9794527AF51E}"/>
              </a:ext>
            </a:extLst>
          </p:cNvPr>
          <p:cNvSpPr/>
          <p:nvPr/>
        </p:nvSpPr>
        <p:spPr>
          <a:xfrm>
            <a:off x="325844" y="201885"/>
            <a:ext cx="11185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400" b="1" dirty="0">
                <a:latin typeface="Vafle Light VUT" pitchFamily="50" charset="0"/>
              </a:rPr>
              <a:t>a</a:t>
            </a:r>
            <a:r>
              <a:rPr lang="en-US" sz="5400" b="1" dirty="0">
                <a:latin typeface="Vafle Light VUT" pitchFamily="50" charset="0"/>
              </a:rPr>
              <a:t>i</a:t>
            </a:r>
          </a:p>
        </p:txBody>
      </p:sp>
      <p:sp>
        <p:nvSpPr>
          <p:cNvPr id="4" name="Obdĺžnik 3">
            <a:extLst>
              <a:ext uri="{FF2B5EF4-FFF2-40B4-BE49-F238E27FC236}">
                <a16:creationId xmlns:a16="http://schemas.microsoft.com/office/drawing/2014/main" id="{040E17C6-4CE0-9CB0-11F8-757CC2EA896F}"/>
              </a:ext>
            </a:extLst>
          </p:cNvPr>
          <p:cNvSpPr/>
          <p:nvPr/>
        </p:nvSpPr>
        <p:spPr>
          <a:xfrm>
            <a:off x="2197242" y="2551837"/>
            <a:ext cx="749551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sk-SK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Záverečný projekt z VRM:</a:t>
            </a:r>
          </a:p>
          <a:p>
            <a:pPr algn="ctr"/>
            <a:r>
              <a:rPr lang="sk-SK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Triedenie kociek</a:t>
            </a:r>
          </a:p>
        </p:txBody>
      </p:sp>
    </p:spTree>
    <p:extLst>
      <p:ext uri="{BB962C8B-B14F-4D97-AF65-F5344CB8AC3E}">
        <p14:creationId xmlns:p14="http://schemas.microsoft.com/office/powerpoint/2010/main" val="781800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4B64D65-3191-49F7-7E91-D29903D96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Použitá literatúra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B993393E-5EA3-671C-25A5-EBFD401BD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sz="1800" dirty="0">
                <a:hlinkClick r:id="rId2"/>
              </a:rPr>
              <a:t>https://www.doc.ic.ac.uk/~ajd/Robotics/RoboticsResources/questions1.pdf</a:t>
            </a:r>
            <a:endParaRPr lang="sk-SK" sz="1800" dirty="0"/>
          </a:p>
          <a:p>
            <a:r>
              <a:rPr lang="sk-SK" sz="1800" dirty="0">
                <a:hlinkClick r:id="rId3"/>
              </a:rPr>
              <a:t>https://www.coppeliarobotics.com/helpFiles/</a:t>
            </a:r>
            <a:endParaRPr lang="sk-SK" sz="1800" dirty="0"/>
          </a:p>
          <a:p>
            <a:endParaRPr lang="sk-SK" sz="1800" dirty="0"/>
          </a:p>
        </p:txBody>
      </p:sp>
    </p:spTree>
    <p:extLst>
      <p:ext uri="{BB962C8B-B14F-4D97-AF65-F5344CB8AC3E}">
        <p14:creationId xmlns:p14="http://schemas.microsoft.com/office/powerpoint/2010/main" val="3384066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jekt pre obsah 4">
            <a:extLst>
              <a:ext uri="{FF2B5EF4-FFF2-40B4-BE49-F238E27FC236}">
                <a16:creationId xmlns:a16="http://schemas.microsoft.com/office/drawing/2014/main" id="{1433F6D0-7D8B-A575-79C0-300500BC7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9" y="99372"/>
            <a:ext cx="5976421" cy="1663440"/>
          </a:xfrm>
        </p:spPr>
      </p:pic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id="{AFB4DBD7-AA6E-2358-2997-3892AE8BB58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dirty="0">
                <a:latin typeface="+mj-lt"/>
              </a:rPr>
              <a:t>3D </a:t>
            </a:r>
            <a:r>
              <a:rPr lang="sk-SK" dirty="0" err="1">
                <a:latin typeface="+mj-lt"/>
              </a:rPr>
              <a:t>robotic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simulator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enviroment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used</a:t>
            </a:r>
            <a:r>
              <a:rPr lang="sk-SK" dirty="0">
                <a:latin typeface="+mj-lt"/>
              </a:rPr>
              <a:t> in </a:t>
            </a:r>
            <a:r>
              <a:rPr lang="sk-SK" dirty="0" err="1">
                <a:latin typeface="+mj-lt"/>
              </a:rPr>
              <a:t>industry</a:t>
            </a:r>
            <a:r>
              <a:rPr lang="sk-SK" dirty="0">
                <a:latin typeface="+mj-lt"/>
              </a:rPr>
              <a:t>, </a:t>
            </a:r>
            <a:r>
              <a:rPr lang="sk-SK" dirty="0" err="1">
                <a:latin typeface="+mj-lt"/>
              </a:rPr>
              <a:t>robotics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related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education</a:t>
            </a:r>
            <a:r>
              <a:rPr lang="sk-SK" dirty="0">
                <a:latin typeface="+mj-lt"/>
              </a:rPr>
              <a:t>, </a:t>
            </a:r>
            <a:r>
              <a:rPr lang="sk-SK" dirty="0" err="1">
                <a:latin typeface="+mj-lt"/>
              </a:rPr>
              <a:t>research</a:t>
            </a:r>
            <a:endParaRPr lang="sk-SK" dirty="0">
              <a:latin typeface="+mj-lt"/>
            </a:endParaRPr>
          </a:p>
          <a:p>
            <a:r>
              <a:rPr lang="sk-SK" dirty="0" err="1">
                <a:latin typeface="+mj-lt"/>
              </a:rPr>
              <a:t>Factory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automation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simulation</a:t>
            </a:r>
            <a:r>
              <a:rPr lang="sk-SK" dirty="0">
                <a:latin typeface="+mj-lt"/>
              </a:rPr>
              <a:t>, </a:t>
            </a:r>
            <a:r>
              <a:rPr lang="sk-SK" dirty="0" err="1">
                <a:latin typeface="+mj-lt"/>
              </a:rPr>
              <a:t>remote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controlling</a:t>
            </a:r>
            <a:r>
              <a:rPr lang="sk-SK" dirty="0">
                <a:latin typeface="+mj-lt"/>
              </a:rPr>
              <a:t>, </a:t>
            </a:r>
            <a:r>
              <a:rPr lang="sk-SK" dirty="0" err="1">
                <a:latin typeface="+mj-lt"/>
              </a:rPr>
              <a:t>digital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twin</a:t>
            </a:r>
            <a:endParaRPr lang="sk-SK" dirty="0">
              <a:latin typeface="+mj-lt"/>
            </a:endParaRPr>
          </a:p>
          <a:p>
            <a:r>
              <a:rPr lang="sk-SK" dirty="0" err="1">
                <a:effectLst/>
                <a:latin typeface="+mj-lt"/>
              </a:rPr>
              <a:t>Buil</a:t>
            </a:r>
            <a:r>
              <a:rPr lang="sk-SK" dirty="0" err="1">
                <a:latin typeface="+mj-lt"/>
              </a:rPr>
              <a:t>t</a:t>
            </a:r>
            <a:r>
              <a:rPr lang="sk-SK" dirty="0">
                <a:latin typeface="+mj-lt"/>
              </a:rPr>
              <a:t> </a:t>
            </a:r>
            <a:r>
              <a:rPr lang="en-US" dirty="0">
                <a:effectLst/>
                <a:latin typeface="+mj-lt"/>
              </a:rPr>
              <a:t>in programing language is Lua</a:t>
            </a:r>
            <a:endParaRPr lang="sk-SK" dirty="0">
              <a:latin typeface="+mj-lt"/>
            </a:endParaRPr>
          </a:p>
          <a:p>
            <a:r>
              <a:rPr lang="sk-SK" dirty="0" err="1">
                <a:latin typeface="+mj-lt"/>
              </a:rPr>
              <a:t>Controllers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written</a:t>
            </a:r>
            <a:r>
              <a:rPr lang="sk-SK" dirty="0">
                <a:latin typeface="+mj-lt"/>
              </a:rPr>
              <a:t> in C/C++, </a:t>
            </a:r>
            <a:r>
              <a:rPr lang="sk-SK" dirty="0" err="1">
                <a:latin typeface="+mj-lt"/>
              </a:rPr>
              <a:t>Python</a:t>
            </a:r>
            <a:r>
              <a:rPr lang="sk-SK" dirty="0">
                <a:latin typeface="+mj-lt"/>
              </a:rPr>
              <a:t>, Java, </a:t>
            </a:r>
            <a:r>
              <a:rPr lang="sk-SK" dirty="0" err="1">
                <a:latin typeface="+mj-lt"/>
              </a:rPr>
              <a:t>Matlab</a:t>
            </a:r>
            <a:r>
              <a:rPr lang="sk-SK" dirty="0">
                <a:latin typeface="+mj-lt"/>
              </a:rPr>
              <a:t> (</a:t>
            </a:r>
            <a:r>
              <a:rPr lang="sk-SK" dirty="0" err="1">
                <a:latin typeface="+mj-lt"/>
              </a:rPr>
              <a:t>Octave</a:t>
            </a:r>
            <a:r>
              <a:rPr lang="sk-SK" dirty="0">
                <a:latin typeface="+mj-lt"/>
              </a:rPr>
              <a:t>)</a:t>
            </a:r>
          </a:p>
          <a:p>
            <a:r>
              <a:rPr lang="sk-SK" dirty="0" err="1">
                <a:latin typeface="+mj-lt"/>
              </a:rPr>
              <a:t>Four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physics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engines</a:t>
            </a:r>
            <a:r>
              <a:rPr lang="sk-SK" dirty="0">
                <a:latin typeface="+mj-lt"/>
              </a:rPr>
              <a:t>: </a:t>
            </a:r>
            <a:r>
              <a:rPr lang="sk-SK" dirty="0" err="1">
                <a:latin typeface="+mj-lt"/>
              </a:rPr>
              <a:t>Bullet</a:t>
            </a:r>
            <a:r>
              <a:rPr lang="sk-SK" dirty="0">
                <a:latin typeface="+mj-lt"/>
              </a:rPr>
              <a:t>, ODE, </a:t>
            </a:r>
            <a:r>
              <a:rPr lang="sk-SK" dirty="0" err="1">
                <a:latin typeface="+mj-lt"/>
              </a:rPr>
              <a:t>Vortex</a:t>
            </a:r>
            <a:r>
              <a:rPr lang="sk-SK" dirty="0">
                <a:latin typeface="+mj-lt"/>
              </a:rPr>
              <a:t>, Newton</a:t>
            </a:r>
          </a:p>
          <a:p>
            <a:r>
              <a:rPr lang="sk-SK" dirty="0" err="1">
                <a:latin typeface="+mj-lt"/>
              </a:rPr>
              <a:t>F</a:t>
            </a:r>
            <a:r>
              <a:rPr lang="sk-SK" dirty="0" err="1">
                <a:effectLst/>
                <a:latin typeface="+mj-lt"/>
              </a:rPr>
              <a:t>ully</a:t>
            </a:r>
            <a:r>
              <a:rPr lang="sk-SK" dirty="0">
                <a:effectLst/>
                <a:latin typeface="+mj-lt"/>
              </a:rPr>
              <a:t> </a:t>
            </a:r>
            <a:r>
              <a:rPr lang="sk-SK" dirty="0" err="1">
                <a:effectLst/>
                <a:latin typeface="+mj-lt"/>
              </a:rPr>
              <a:t>integrated</a:t>
            </a:r>
            <a:r>
              <a:rPr lang="sk-SK" dirty="0">
                <a:effectLst/>
                <a:latin typeface="+mj-lt"/>
              </a:rPr>
              <a:t> </a:t>
            </a:r>
            <a:r>
              <a:rPr lang="sk-SK" dirty="0" err="1">
                <a:effectLst/>
                <a:latin typeface="+mj-lt"/>
              </a:rPr>
              <a:t>programming</a:t>
            </a:r>
            <a:r>
              <a:rPr lang="sk-SK" dirty="0">
                <a:effectLst/>
                <a:latin typeface="+mj-lt"/>
              </a:rPr>
              <a:t> interface</a:t>
            </a:r>
            <a:endParaRPr lang="sk-SK" dirty="0">
              <a:latin typeface="+mj-lt"/>
            </a:endParaRPr>
          </a:p>
          <a:p>
            <a:endParaRPr lang="sk-SK" dirty="0"/>
          </a:p>
          <a:p>
            <a:endParaRPr lang="sk-SK" dirty="0"/>
          </a:p>
          <a:p>
            <a:endParaRPr lang="sk-SK" dirty="0"/>
          </a:p>
        </p:txBody>
      </p:sp>
      <p:pic>
        <p:nvPicPr>
          <p:cNvPr id="10" name="Obrázok 9">
            <a:extLst>
              <a:ext uri="{FF2B5EF4-FFF2-40B4-BE49-F238E27FC236}">
                <a16:creationId xmlns:a16="http://schemas.microsoft.com/office/drawing/2014/main" id="{FE738DCE-9E46-1590-4FD7-F45ACD5B33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6829" y="4377757"/>
            <a:ext cx="2332803" cy="2138980"/>
          </a:xfrm>
          <a:prstGeom prst="rect">
            <a:avLst/>
          </a:prstGeom>
        </p:spPr>
      </p:pic>
      <p:pic>
        <p:nvPicPr>
          <p:cNvPr id="12" name="Obrázok 11">
            <a:extLst>
              <a:ext uri="{FF2B5EF4-FFF2-40B4-BE49-F238E27FC236}">
                <a16:creationId xmlns:a16="http://schemas.microsoft.com/office/drawing/2014/main" id="{B5017B57-8BBB-2FC5-3237-19E4EF8D94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75"/>
          <a:stretch/>
        </p:blipFill>
        <p:spPr>
          <a:xfrm>
            <a:off x="5790361" y="99372"/>
            <a:ext cx="1795895" cy="1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18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1332A8D-13BA-6AE5-B48C-CCB08529F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Cieľ projektu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6AFE6B6-08CB-3D0E-E1D6-2E0D7E7BB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733"/>
            <a:ext cx="10515600" cy="4351338"/>
          </a:xfrm>
        </p:spPr>
        <p:txBody>
          <a:bodyPr>
            <a:normAutofit/>
          </a:bodyPr>
          <a:lstStyle/>
          <a:p>
            <a:r>
              <a:rPr lang="sk-SK" dirty="0">
                <a:latin typeface="+mj-lt"/>
              </a:rPr>
              <a:t>Projekt predstavuje ukážku triedenia, presúvania a prefarbovania objektov – kociek – v prostredí </a:t>
            </a:r>
            <a:r>
              <a:rPr lang="sk-SK" dirty="0" err="1">
                <a:latin typeface="+mj-lt"/>
              </a:rPr>
              <a:t>CoppeliaSim</a:t>
            </a:r>
            <a:endParaRPr lang="sk-SK" dirty="0">
              <a:latin typeface="+mj-lt"/>
            </a:endParaRPr>
          </a:p>
          <a:p>
            <a:r>
              <a:rPr lang="sk-SK" b="1" dirty="0">
                <a:latin typeface="+mj-lt"/>
              </a:rPr>
              <a:t>Postup</a:t>
            </a:r>
            <a:r>
              <a:rPr lang="sk-SK" dirty="0">
                <a:latin typeface="+mj-lt"/>
              </a:rPr>
              <a:t>: najprv sa vygenerujú farebné kocky, ktoré sa presúvajú pomocou dopravníku. Kocky zelenej farby predstavujú </a:t>
            </a:r>
            <a:r>
              <a:rPr lang="en-GB" dirty="0">
                <a:latin typeface="+mj-lt"/>
              </a:rPr>
              <a:t>po</a:t>
            </a:r>
            <a:r>
              <a:rPr lang="sk-SK" dirty="0" err="1">
                <a:latin typeface="+mj-lt"/>
              </a:rPr>
              <a:t>žadovaný</a:t>
            </a:r>
            <a:r>
              <a:rPr lang="sk-SK" dirty="0">
                <a:latin typeface="+mj-lt"/>
              </a:rPr>
              <a:t> výrobok. Prvý robot ich presunie na nasledujúci dopravník a ostatné kocky nechá padnúť do misy. Požadované kocky sú potom v strojoch na konci dopravníku symbolicky opracované – prefarbené na modrú alebo žltú. Nakoniec sú presunuté pomocou ďalších dopravníkov a robota do nádoby, kde čakajú na ďalšiu prípadnú úpravu. </a:t>
            </a:r>
          </a:p>
        </p:txBody>
      </p:sp>
    </p:spTree>
    <p:extLst>
      <p:ext uri="{BB962C8B-B14F-4D97-AF65-F5344CB8AC3E}">
        <p14:creationId xmlns:p14="http://schemas.microsoft.com/office/powerpoint/2010/main" val="1829308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ok 7">
            <a:extLst>
              <a:ext uri="{FF2B5EF4-FFF2-40B4-BE49-F238E27FC236}">
                <a16:creationId xmlns:a16="http://schemas.microsoft.com/office/drawing/2014/main" id="{FAF783FC-448D-D1DC-6AB5-3504580D8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8" y="842371"/>
            <a:ext cx="4001248" cy="2733145"/>
          </a:xfrm>
          <a:prstGeom prst="rect">
            <a:avLst/>
          </a:prstGeom>
        </p:spPr>
      </p:pic>
      <p:pic>
        <p:nvPicPr>
          <p:cNvPr id="10" name="Obrázok 9">
            <a:extLst>
              <a:ext uri="{FF2B5EF4-FFF2-40B4-BE49-F238E27FC236}">
                <a16:creationId xmlns:a16="http://schemas.microsoft.com/office/drawing/2014/main" id="{ACE6DEE4-CBEC-202D-5BDB-07BD89EBB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8774" y="842372"/>
            <a:ext cx="3710831" cy="2733144"/>
          </a:xfrm>
          <a:prstGeom prst="rect">
            <a:avLst/>
          </a:prstGeom>
        </p:spPr>
      </p:pic>
      <p:pic>
        <p:nvPicPr>
          <p:cNvPr id="12" name="Obrázok 11">
            <a:extLst>
              <a:ext uri="{FF2B5EF4-FFF2-40B4-BE49-F238E27FC236}">
                <a16:creationId xmlns:a16="http://schemas.microsoft.com/office/drawing/2014/main" id="{C5DAD0D5-15DA-8A0D-C1F1-F999BF660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2844" y="842373"/>
            <a:ext cx="3966235" cy="2733143"/>
          </a:xfrm>
          <a:prstGeom prst="rect">
            <a:avLst/>
          </a:prstGeom>
        </p:spPr>
      </p:pic>
      <p:pic>
        <p:nvPicPr>
          <p:cNvPr id="14" name="Obrázok 13">
            <a:extLst>
              <a:ext uri="{FF2B5EF4-FFF2-40B4-BE49-F238E27FC236}">
                <a16:creationId xmlns:a16="http://schemas.microsoft.com/office/drawing/2014/main" id="{E1DDE639-768D-3B4A-E7F0-4E069A01AD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054" y="3722032"/>
            <a:ext cx="3995843" cy="2925292"/>
          </a:xfrm>
          <a:prstGeom prst="rect">
            <a:avLst/>
          </a:prstGeom>
        </p:spPr>
      </p:pic>
      <p:pic>
        <p:nvPicPr>
          <p:cNvPr id="16" name="Obrázok 15">
            <a:extLst>
              <a:ext uri="{FF2B5EF4-FFF2-40B4-BE49-F238E27FC236}">
                <a16:creationId xmlns:a16="http://schemas.microsoft.com/office/drawing/2014/main" id="{FFA400B5-28C0-727C-556F-4A801C0D427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401" r="6261"/>
          <a:stretch/>
        </p:blipFill>
        <p:spPr>
          <a:xfrm>
            <a:off x="4399732" y="3722032"/>
            <a:ext cx="4596486" cy="2925292"/>
          </a:xfrm>
          <a:prstGeom prst="rect">
            <a:avLst/>
          </a:prstGeom>
        </p:spPr>
      </p:pic>
      <p:pic>
        <p:nvPicPr>
          <p:cNvPr id="18" name="Obrázok 17">
            <a:extLst>
              <a:ext uri="{FF2B5EF4-FFF2-40B4-BE49-F238E27FC236}">
                <a16:creationId xmlns:a16="http://schemas.microsoft.com/office/drawing/2014/main" id="{A4C9F8B7-0C9F-F2DD-03A4-B494DFF04D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6" t="13053" r="-416" b="13553"/>
          <a:stretch/>
        </p:blipFill>
        <p:spPr>
          <a:xfrm>
            <a:off x="9118053" y="3722032"/>
            <a:ext cx="2218918" cy="2925292"/>
          </a:xfrm>
          <a:prstGeom prst="rect">
            <a:avLst/>
          </a:prstGeom>
        </p:spPr>
      </p:pic>
      <p:sp>
        <p:nvSpPr>
          <p:cNvPr id="19" name="BlokTextu 18">
            <a:extLst>
              <a:ext uri="{FF2B5EF4-FFF2-40B4-BE49-F238E27FC236}">
                <a16:creationId xmlns:a16="http://schemas.microsoft.com/office/drawing/2014/main" id="{AE9B3F80-C0AA-B641-F4F4-1BA81D0092BD}"/>
              </a:ext>
            </a:extLst>
          </p:cNvPr>
          <p:cNvSpPr txBox="1"/>
          <p:nvPr/>
        </p:nvSpPr>
        <p:spPr>
          <a:xfrm>
            <a:off x="407889" y="176418"/>
            <a:ext cx="12111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dirty="0"/>
              <a:t>Postup</a:t>
            </a:r>
          </a:p>
        </p:txBody>
      </p:sp>
    </p:spTree>
    <p:extLst>
      <p:ext uri="{BB962C8B-B14F-4D97-AF65-F5344CB8AC3E}">
        <p14:creationId xmlns:p14="http://schemas.microsoft.com/office/powerpoint/2010/main" val="2234364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lokTextu 9">
            <a:extLst>
              <a:ext uri="{FF2B5EF4-FFF2-40B4-BE49-F238E27FC236}">
                <a16:creationId xmlns:a16="http://schemas.microsoft.com/office/drawing/2014/main" id="{C3401708-0C1F-398E-B309-811F61948CB5}"/>
              </a:ext>
            </a:extLst>
          </p:cNvPr>
          <p:cNvSpPr txBox="1"/>
          <p:nvPr/>
        </p:nvSpPr>
        <p:spPr>
          <a:xfrm>
            <a:off x="0" y="0"/>
            <a:ext cx="181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Ukážky skriptov I:</a:t>
            </a:r>
          </a:p>
        </p:txBody>
      </p:sp>
      <p:sp>
        <p:nvSpPr>
          <p:cNvPr id="9" name="Zástupný objekt pre obsah 8">
            <a:extLst>
              <a:ext uri="{FF2B5EF4-FFF2-40B4-BE49-F238E27FC236}">
                <a16:creationId xmlns:a16="http://schemas.microsoft.com/office/drawing/2014/main" id="{87C47451-8995-D2D7-71AD-63ABB4FE3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 dirty="0"/>
          </a:p>
        </p:txBody>
      </p:sp>
      <p:pic>
        <p:nvPicPr>
          <p:cNvPr id="12" name="Obrázok 11">
            <a:extLst>
              <a:ext uri="{FF2B5EF4-FFF2-40B4-BE49-F238E27FC236}">
                <a16:creationId xmlns:a16="http://schemas.microsoft.com/office/drawing/2014/main" id="{6B7CE977-1B6A-BF60-ACA7-125E7342A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246" y="-26975"/>
            <a:ext cx="8469743" cy="3478889"/>
          </a:xfrm>
          <a:prstGeom prst="rect">
            <a:avLst/>
          </a:prstGeom>
        </p:spPr>
      </p:pic>
      <p:pic>
        <p:nvPicPr>
          <p:cNvPr id="16" name="Obrázok 15">
            <a:extLst>
              <a:ext uri="{FF2B5EF4-FFF2-40B4-BE49-F238E27FC236}">
                <a16:creationId xmlns:a16="http://schemas.microsoft.com/office/drawing/2014/main" id="{50DB0CBA-DDF3-1248-A0DB-F939639CE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245" y="3500132"/>
            <a:ext cx="8469743" cy="335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27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jekt pre obsah 4" descr="Obrázok, na ktorom je text&#10;&#10;Automaticky generovaný popis">
            <a:extLst>
              <a:ext uri="{FF2B5EF4-FFF2-40B4-BE49-F238E27FC236}">
                <a16:creationId xmlns:a16="http://schemas.microsoft.com/office/drawing/2014/main" id="{8DAE680E-0B4B-5935-6363-6F3703663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8"/>
          <a:stretch/>
        </p:blipFill>
        <p:spPr>
          <a:xfrm>
            <a:off x="1763132" y="0"/>
            <a:ext cx="8846488" cy="3602182"/>
          </a:xfr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1D9FB6BB-041A-AD42-7CDB-AEEA651FE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132" y="3694544"/>
            <a:ext cx="8846488" cy="3163456"/>
          </a:xfrm>
          <a:prstGeom prst="rect">
            <a:avLst/>
          </a:prstGeo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06F4BEE0-8ECD-A4E2-C788-7023E7C75A26}"/>
              </a:ext>
            </a:extLst>
          </p:cNvPr>
          <p:cNvSpPr txBox="1"/>
          <p:nvPr/>
        </p:nvSpPr>
        <p:spPr>
          <a:xfrm>
            <a:off x="0" y="0"/>
            <a:ext cx="1873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Ukážky skriptov II:</a:t>
            </a:r>
          </a:p>
        </p:txBody>
      </p:sp>
    </p:spTree>
    <p:extLst>
      <p:ext uri="{BB962C8B-B14F-4D97-AF65-F5344CB8AC3E}">
        <p14:creationId xmlns:p14="http://schemas.microsoft.com/office/powerpoint/2010/main" val="1962279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286C7D9-61A4-211D-4D0B-54B2D5C25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471" y="45348"/>
            <a:ext cx="10515600" cy="1325563"/>
          </a:xfrm>
        </p:spPr>
        <p:txBody>
          <a:bodyPr/>
          <a:lstStyle/>
          <a:p>
            <a:r>
              <a:rPr lang="sk-SK" dirty="0"/>
              <a:t>Použité modely</a:t>
            </a:r>
          </a:p>
        </p:txBody>
      </p:sp>
      <p:pic>
        <p:nvPicPr>
          <p:cNvPr id="5" name="Zástupný objekt pre obsah 4">
            <a:extLst>
              <a:ext uri="{FF2B5EF4-FFF2-40B4-BE49-F238E27FC236}">
                <a16:creationId xmlns:a16="http://schemas.microsoft.com/office/drawing/2014/main" id="{81B4452B-B55B-7E03-351A-29DCA2BF3E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746" y="1181342"/>
            <a:ext cx="3771900" cy="2124075"/>
          </a:xfr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FE39F78D-6598-E3CF-13B2-3491F9F47F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886" y="969845"/>
            <a:ext cx="2384726" cy="2332759"/>
          </a:xfrm>
          <a:prstGeom prst="rect">
            <a:avLst/>
          </a:prstGeo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9076CAFE-BC56-D891-9F29-E63AA458F3E4}"/>
              </a:ext>
            </a:extLst>
          </p:cNvPr>
          <p:cNvSpPr txBox="1"/>
          <p:nvPr/>
        </p:nvSpPr>
        <p:spPr>
          <a:xfrm>
            <a:off x="2256500" y="3302604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>
                <a:latin typeface="+mj-lt"/>
              </a:rPr>
              <a:t>UR5</a:t>
            </a:r>
          </a:p>
        </p:txBody>
      </p:sp>
      <p:sp>
        <p:nvSpPr>
          <p:cNvPr id="10" name="BlokTextu 9">
            <a:extLst>
              <a:ext uri="{FF2B5EF4-FFF2-40B4-BE49-F238E27FC236}">
                <a16:creationId xmlns:a16="http://schemas.microsoft.com/office/drawing/2014/main" id="{79DBFBE8-FEB6-1651-BDBD-ED26E21765C9}"/>
              </a:ext>
            </a:extLst>
          </p:cNvPr>
          <p:cNvSpPr txBox="1"/>
          <p:nvPr/>
        </p:nvSpPr>
        <p:spPr>
          <a:xfrm>
            <a:off x="4716646" y="3377477"/>
            <a:ext cx="2350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>
                <a:latin typeface="+mj-lt"/>
              </a:rPr>
              <a:t>KUKA</a:t>
            </a:r>
            <a:r>
              <a:rPr lang="fi-FI" dirty="0">
                <a:latin typeface="+mj-lt"/>
              </a:rPr>
              <a:t> </a:t>
            </a:r>
            <a:r>
              <a:rPr lang="sk-SK" dirty="0">
                <a:latin typeface="+mj-lt"/>
              </a:rPr>
              <a:t>LBR</a:t>
            </a:r>
            <a:r>
              <a:rPr lang="fi-FI" dirty="0">
                <a:latin typeface="+mj-lt"/>
              </a:rPr>
              <a:t> iiwa 14 </a:t>
            </a:r>
            <a:r>
              <a:rPr lang="sk-SK" dirty="0">
                <a:latin typeface="+mj-lt"/>
              </a:rPr>
              <a:t>R</a:t>
            </a:r>
            <a:r>
              <a:rPr lang="fi-FI" dirty="0">
                <a:latin typeface="+mj-lt"/>
              </a:rPr>
              <a:t>820</a:t>
            </a:r>
            <a:endParaRPr lang="sk-SK" dirty="0">
              <a:latin typeface="+mj-lt"/>
            </a:endParaRPr>
          </a:p>
        </p:txBody>
      </p:sp>
      <p:sp>
        <p:nvSpPr>
          <p:cNvPr id="13" name="BlokTextu 12">
            <a:extLst>
              <a:ext uri="{FF2B5EF4-FFF2-40B4-BE49-F238E27FC236}">
                <a16:creationId xmlns:a16="http://schemas.microsoft.com/office/drawing/2014/main" id="{9997E0EF-0515-0233-97B4-8DA78ADB473E}"/>
              </a:ext>
            </a:extLst>
          </p:cNvPr>
          <p:cNvSpPr txBox="1"/>
          <p:nvPr/>
        </p:nvSpPr>
        <p:spPr>
          <a:xfrm>
            <a:off x="8792686" y="3370731"/>
            <a:ext cx="168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+mj-lt"/>
              </a:rPr>
              <a:t>~~</a:t>
            </a:r>
            <a:r>
              <a:rPr lang="sk-SK" dirty="0">
                <a:latin typeface="+mj-lt"/>
              </a:rPr>
              <a:t> </a:t>
            </a:r>
            <a:r>
              <a:rPr lang="sk-SK" dirty="0" err="1">
                <a:latin typeface="+mj-lt"/>
              </a:rPr>
              <a:t>magic</a:t>
            </a:r>
            <a:r>
              <a:rPr lang="sk-SK" dirty="0">
                <a:latin typeface="+mj-lt"/>
              </a:rPr>
              <a:t> box </a:t>
            </a:r>
            <a:r>
              <a:rPr lang="en-GB" dirty="0">
                <a:latin typeface="+mj-lt"/>
              </a:rPr>
              <a:t>~~</a:t>
            </a:r>
            <a:endParaRPr lang="sk-SK" dirty="0">
              <a:latin typeface="+mj-lt"/>
            </a:endParaRPr>
          </a:p>
        </p:txBody>
      </p:sp>
      <p:pic>
        <p:nvPicPr>
          <p:cNvPr id="14" name="Obrázok 13">
            <a:extLst>
              <a:ext uri="{FF2B5EF4-FFF2-40B4-BE49-F238E27FC236}">
                <a16:creationId xmlns:a16="http://schemas.microsoft.com/office/drawing/2014/main" id="{02324C88-958B-676F-0ACC-8E4D44AC9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885" y="4163665"/>
            <a:ext cx="3603336" cy="2291010"/>
          </a:xfrm>
          <a:prstGeom prst="rect">
            <a:avLst/>
          </a:prstGeom>
        </p:spPr>
      </p:pic>
      <p:pic>
        <p:nvPicPr>
          <p:cNvPr id="16" name="Obrázok 15">
            <a:extLst>
              <a:ext uri="{FF2B5EF4-FFF2-40B4-BE49-F238E27FC236}">
                <a16:creationId xmlns:a16="http://schemas.microsoft.com/office/drawing/2014/main" id="{6DC79802-D32D-1206-BD55-E1B211CE6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4120" y="757141"/>
            <a:ext cx="2276607" cy="2545463"/>
          </a:xfrm>
          <a:prstGeom prst="rect">
            <a:avLst/>
          </a:prstGeom>
        </p:spPr>
      </p:pic>
      <p:pic>
        <p:nvPicPr>
          <p:cNvPr id="19" name="Obrázok 18">
            <a:extLst>
              <a:ext uri="{FF2B5EF4-FFF2-40B4-BE49-F238E27FC236}">
                <a16:creationId xmlns:a16="http://schemas.microsoft.com/office/drawing/2014/main" id="{0600FD0E-0044-9FAD-4FDA-B217117E7C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2470" y="4373415"/>
            <a:ext cx="4039905" cy="1787257"/>
          </a:xfrm>
          <a:prstGeom prst="rect">
            <a:avLst/>
          </a:prstGeom>
        </p:spPr>
      </p:pic>
      <p:pic>
        <p:nvPicPr>
          <p:cNvPr id="21" name="Obrázok 20">
            <a:extLst>
              <a:ext uri="{FF2B5EF4-FFF2-40B4-BE49-F238E27FC236}">
                <a16:creationId xmlns:a16="http://schemas.microsoft.com/office/drawing/2014/main" id="{6C49827B-B8C8-2194-87C5-C8CA9000EB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296" y="4248766"/>
            <a:ext cx="1638300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771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édium 1" title="Sorting cubes CoppeliaSim">
            <a:hlinkClick r:id="" action="ppaction://media"/>
            <a:extLst>
              <a:ext uri="{FF2B5EF4-FFF2-40B4-BE49-F238E27FC236}">
                <a16:creationId xmlns:a16="http://schemas.microsoft.com/office/drawing/2014/main" id="{E0BEF8B2-1273-412F-0FED-A936EA60B22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17150" y="163950"/>
            <a:ext cx="11557699" cy="653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295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54439AFD-A087-551C-93AD-07D100D28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214"/>
            <a:ext cx="10515600" cy="942742"/>
          </a:xfrm>
        </p:spPr>
        <p:txBody>
          <a:bodyPr/>
          <a:lstStyle/>
          <a:p>
            <a:pPr marL="0" indent="0" algn="ctr">
              <a:buNone/>
            </a:pPr>
            <a:r>
              <a:rPr lang="sk-SK" dirty="0"/>
              <a:t>Ďakujeme za pozornosť </a:t>
            </a:r>
          </a:p>
        </p:txBody>
      </p:sp>
      <p:pic>
        <p:nvPicPr>
          <p:cNvPr id="7" name="Obrázok 6" descr="Obrázok, na ktorom je text, osoba&#10;&#10;Automaticky generovaný popis">
            <a:extLst>
              <a:ext uri="{FF2B5EF4-FFF2-40B4-BE49-F238E27FC236}">
                <a16:creationId xmlns:a16="http://schemas.microsoft.com/office/drawing/2014/main" id="{A0496502-7FAA-77FB-3B47-72D1BF5AB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155" y="2216439"/>
            <a:ext cx="57150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861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tí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ív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í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291</TotalTime>
  <Words>226</Words>
  <Application>Microsoft Office PowerPoint</Application>
  <PresentationFormat>Širokouhlá</PresentationFormat>
  <Paragraphs>28</Paragraphs>
  <Slides>10</Slides>
  <Notes>0</Notes>
  <HiddenSlides>0</HiddenSlides>
  <MMClips>1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Vafle Light VUT</vt:lpstr>
      <vt:lpstr>Office Theme</vt:lpstr>
      <vt:lpstr>Prezentácia programu PowerPoint</vt:lpstr>
      <vt:lpstr>Prezentácia programu PowerPoint</vt:lpstr>
      <vt:lpstr>Cieľ projektu</vt:lpstr>
      <vt:lpstr>Prezentácia programu PowerPoint</vt:lpstr>
      <vt:lpstr>Prezentácia programu PowerPoint</vt:lpstr>
      <vt:lpstr>Prezentácia programu PowerPoint</vt:lpstr>
      <vt:lpstr>Použité modely</vt:lpstr>
      <vt:lpstr>Prezentácia programu PowerPoint</vt:lpstr>
      <vt:lpstr>Prezentácia programu PowerPoint</vt:lpstr>
      <vt:lpstr>Použitá literatúra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Názov projektu</dc:title>
  <dc:creator>betka val</dc:creator>
  <cp:lastModifiedBy>betka val</cp:lastModifiedBy>
  <cp:revision>18</cp:revision>
  <dcterms:created xsi:type="dcterms:W3CDTF">2022-06-07T13:24:08Z</dcterms:created>
  <dcterms:modified xsi:type="dcterms:W3CDTF">2022-06-10T11:20:37Z</dcterms:modified>
</cp:coreProperties>
</file>

<file path=docProps/thumbnail.jpeg>
</file>